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6FBFE4-CC56-4825-9971-D921401DE8DE}" type="datetimeFigureOut">
              <a:rPr lang="en-US" smtClean="0"/>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69516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BFE4-CC56-4825-9971-D921401DE8DE}" type="datetimeFigureOut">
              <a:rPr lang="en-US" smtClean="0"/>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285800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BFE4-CC56-4825-9971-D921401DE8DE}" type="datetimeFigureOut">
              <a:rPr lang="en-US" smtClean="0"/>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1837047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BFE4-CC56-4825-9971-D921401DE8DE}" type="datetimeFigureOut">
              <a:rPr lang="en-US" smtClean="0"/>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242503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6FBFE4-CC56-4825-9971-D921401DE8DE}" type="datetimeFigureOut">
              <a:rPr lang="en-US" smtClean="0"/>
              <a:t>3/3/2012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143290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6FBFE4-CC56-4825-9971-D921401DE8DE}" type="datetimeFigureOut">
              <a:rPr lang="en-US" smtClean="0"/>
              <a:t>3/3/2012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361529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6FBFE4-CC56-4825-9971-D921401DE8DE}" type="datetimeFigureOut">
              <a:rPr lang="en-US" smtClean="0"/>
              <a:t>3/3/2012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415330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6FBFE4-CC56-4825-9971-D921401DE8DE}" type="datetimeFigureOut">
              <a:rPr lang="en-US" smtClean="0"/>
              <a:t>3/3/2012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181035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FBFE4-CC56-4825-9971-D921401DE8DE}" type="datetimeFigureOut">
              <a:rPr lang="en-US" smtClean="0"/>
              <a:t>3/3/2012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136579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FBFE4-CC56-4825-9971-D921401DE8DE}" type="datetimeFigureOut">
              <a:rPr lang="en-US" smtClean="0"/>
              <a:t>3/3/2012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12639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FBFE4-CC56-4825-9971-D921401DE8DE}" type="datetimeFigureOut">
              <a:rPr lang="en-US" smtClean="0"/>
              <a:t>3/3/2012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87DEA-BCAE-4C29-A7A9-FC816E4D0920}" type="slidenum">
              <a:rPr lang="en-US" smtClean="0"/>
              <a:t>‹#›</a:t>
            </a:fld>
            <a:endParaRPr lang="en-US"/>
          </a:p>
        </p:txBody>
      </p:sp>
    </p:spTree>
    <p:extLst>
      <p:ext uri="{BB962C8B-B14F-4D97-AF65-F5344CB8AC3E}">
        <p14:creationId xmlns:p14="http://schemas.microsoft.com/office/powerpoint/2010/main" val="344155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FBFE4-CC56-4825-9971-D921401DE8DE}" type="datetimeFigureOut">
              <a:rPr lang="en-US" smtClean="0"/>
              <a:t>3/3/2012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7DEA-BCAE-4C29-A7A9-FC816E4D0920}" type="slidenum">
              <a:rPr lang="en-US" smtClean="0"/>
              <a:t>‹#›</a:t>
            </a:fld>
            <a:endParaRPr lang="en-US"/>
          </a:p>
        </p:txBody>
      </p:sp>
    </p:spTree>
    <p:extLst>
      <p:ext uri="{BB962C8B-B14F-4D97-AF65-F5344CB8AC3E}">
        <p14:creationId xmlns:p14="http://schemas.microsoft.com/office/powerpoint/2010/main" val="75536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Involving Parents and Ensuring Confidence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009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Strategies for Assuring Confidence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 family members have direct access to the psychologist and senior therapist</a:t>
            </a:r>
          </a:p>
          <a:p>
            <a:r>
              <a:rPr lang="en-US" dirty="0" smtClean="0"/>
              <a:t>Seniors are typically in the home at least two times per week and are available by telephone.</a:t>
            </a:r>
          </a:p>
          <a:p>
            <a:r>
              <a:rPr lang="en-US" dirty="0" smtClean="0"/>
              <a:t>Family members meet the senior staff and psychologist prior to the beginning of therapy.  The qualifications of both psychologist and senior are shared with the family.  The family may request a different senior if they do not feel it is a good fit.</a:t>
            </a:r>
          </a:p>
          <a:p>
            <a:r>
              <a:rPr lang="en-US" dirty="0" smtClean="0"/>
              <a:t>Progress reviews occur monthly and involve conversation with the parent and direct work with the child. The psychologist often demonstrates hands-on techniques to the family and team.</a:t>
            </a:r>
          </a:p>
          <a:p>
            <a:pPr marL="0" indent="0">
              <a:buNone/>
            </a:pPr>
            <a:endParaRPr lang="en-US" dirty="0" smtClean="0"/>
          </a:p>
          <a:p>
            <a:endParaRPr lang="en-US" dirty="0"/>
          </a:p>
        </p:txBody>
      </p:sp>
    </p:spTree>
    <p:extLst>
      <p:ext uri="{BB962C8B-B14F-4D97-AF65-F5344CB8AC3E}">
        <p14:creationId xmlns:p14="http://schemas.microsoft.com/office/powerpoint/2010/main" val="223908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Who is the Parent?</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smtClean="0"/>
              <a:t> It is important to know the parent, as they vary greatly in their</a:t>
            </a:r>
          </a:p>
          <a:p>
            <a:pPr marL="0" indent="0">
              <a:buNone/>
            </a:pPr>
            <a:r>
              <a:rPr lang="en-US" dirty="0"/>
              <a:t>	K</a:t>
            </a:r>
            <a:r>
              <a:rPr lang="en-US" dirty="0" smtClean="0"/>
              <a:t>nowledge</a:t>
            </a:r>
          </a:p>
          <a:p>
            <a:pPr marL="0" indent="0">
              <a:buNone/>
            </a:pPr>
            <a:r>
              <a:rPr lang="en-US" dirty="0"/>
              <a:t>	R</a:t>
            </a:r>
            <a:r>
              <a:rPr lang="en-US" dirty="0" smtClean="0"/>
              <a:t>esources</a:t>
            </a:r>
          </a:p>
          <a:p>
            <a:pPr marL="0" indent="0">
              <a:buNone/>
            </a:pPr>
            <a:r>
              <a:rPr lang="en-US" dirty="0" smtClean="0"/>
              <a:t>	Interest</a:t>
            </a:r>
          </a:p>
          <a:p>
            <a:pPr marL="0" indent="0">
              <a:buNone/>
            </a:pPr>
            <a:r>
              <a:rPr lang="en-US" dirty="0" smtClean="0"/>
              <a:t>	Support</a:t>
            </a:r>
          </a:p>
          <a:p>
            <a:pPr marL="0" indent="0">
              <a:buNone/>
            </a:pPr>
            <a:r>
              <a:rPr lang="en-US" dirty="0"/>
              <a:t>	</a:t>
            </a:r>
            <a:r>
              <a:rPr lang="en-US" dirty="0" smtClean="0"/>
              <a:t>Personal style</a:t>
            </a:r>
          </a:p>
        </p:txBody>
      </p:sp>
    </p:spTree>
    <p:extLst>
      <p:ext uri="{BB962C8B-B14F-4D97-AF65-F5344CB8AC3E}">
        <p14:creationId xmlns:p14="http://schemas.microsoft.com/office/powerpoint/2010/main" val="331433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Hands, Heart</a:t>
            </a:r>
            <a:endParaRPr lang="en-US" dirty="0"/>
          </a:p>
        </p:txBody>
      </p:sp>
      <p:sp>
        <p:nvSpPr>
          <p:cNvPr id="3" name="Content Placeholder 2"/>
          <p:cNvSpPr>
            <a:spLocks noGrp="1"/>
          </p:cNvSpPr>
          <p:nvPr>
            <p:ph idx="1"/>
          </p:nvPr>
        </p:nvSpPr>
        <p:spPr/>
        <p:txBody>
          <a:bodyPr/>
          <a:lstStyle/>
          <a:p>
            <a:pPr marL="0" indent="0">
              <a:buNone/>
            </a:pPr>
            <a:r>
              <a:rPr lang="en-US" dirty="0" smtClean="0"/>
              <a:t>In order to improve parental involvement, it is important to address three areas:</a:t>
            </a:r>
          </a:p>
          <a:p>
            <a:pPr marL="0" indent="0">
              <a:buNone/>
            </a:pPr>
            <a:r>
              <a:rPr lang="en-US" dirty="0"/>
              <a:t>	</a:t>
            </a:r>
            <a:r>
              <a:rPr lang="en-US" dirty="0" smtClean="0"/>
              <a:t>Heads, Hands, and Heart</a:t>
            </a:r>
            <a:endParaRPr lang="en-US" dirty="0"/>
          </a:p>
        </p:txBody>
      </p:sp>
    </p:spTree>
    <p:extLst>
      <p:ext uri="{BB962C8B-B14F-4D97-AF65-F5344CB8AC3E}">
        <p14:creationId xmlns:p14="http://schemas.microsoft.com/office/powerpoint/2010/main" val="3462244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Parents must be educated constantly regarding what the team is doing and why.</a:t>
            </a:r>
          </a:p>
          <a:p>
            <a:r>
              <a:rPr lang="en-US" dirty="0" smtClean="0"/>
              <a:t>Education begins with the initial workshop.  Parents are given information on ABA theories and techniques.</a:t>
            </a:r>
          </a:p>
          <a:p>
            <a:r>
              <a:rPr lang="en-US" dirty="0" smtClean="0"/>
              <a:t>Psychologist and senior therapist remain in constant contact with the family and begin every session with an “update” on the child’s progress and any new programs or techniques that are being implemented.</a:t>
            </a:r>
          </a:p>
          <a:p>
            <a:r>
              <a:rPr lang="en-US" dirty="0" smtClean="0"/>
              <a:t>The family is required to participate in team meetings and progress reviews.</a:t>
            </a:r>
          </a:p>
          <a:p>
            <a:r>
              <a:rPr lang="en-US" dirty="0" smtClean="0"/>
              <a:t>The family is encouraged to share there views, define goals, and suggest reinforcers or behavioral strategies</a:t>
            </a:r>
          </a:p>
        </p:txBody>
      </p:sp>
    </p:spTree>
    <p:extLst>
      <p:ext uri="{BB962C8B-B14F-4D97-AF65-F5344CB8AC3E}">
        <p14:creationId xmlns:p14="http://schemas.microsoft.com/office/powerpoint/2010/main" val="407782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generally not enough for parents to know the what and why of ABA therapy, they also must be aware of the “how”—the “hands-on” techniques.</a:t>
            </a:r>
          </a:p>
          <a:p>
            <a:r>
              <a:rPr lang="en-US" dirty="0" smtClean="0"/>
              <a:t>Parents are encouraged to sit in on as many sessions as possible, and/or to regularly video sessions.</a:t>
            </a:r>
          </a:p>
          <a:p>
            <a:r>
              <a:rPr lang="en-US" dirty="0" smtClean="0"/>
              <a:t>Parents are given the opportunity to practice techniques directly, but in structured DDT sessions and in natural environments.</a:t>
            </a:r>
          </a:p>
          <a:p>
            <a:r>
              <a:rPr lang="en-US" dirty="0" smtClean="0"/>
              <a:t>Parents are frequently asked to assist with data collection (baseline and ongoing).</a:t>
            </a:r>
          </a:p>
          <a:p>
            <a:endParaRPr lang="en-US" dirty="0" smtClean="0"/>
          </a:p>
          <a:p>
            <a:endParaRPr lang="en-US" dirty="0" smtClean="0"/>
          </a:p>
          <a:p>
            <a:endParaRPr lang="en-US" dirty="0"/>
          </a:p>
        </p:txBody>
      </p:sp>
    </p:spTree>
    <p:extLst>
      <p:ext uri="{BB962C8B-B14F-4D97-AF65-F5344CB8AC3E}">
        <p14:creationId xmlns:p14="http://schemas.microsoft.com/office/powerpoint/2010/main" val="96417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a:t>
            </a:r>
            <a:endParaRPr lang="en-US" dirty="0"/>
          </a:p>
        </p:txBody>
      </p:sp>
      <p:sp>
        <p:nvSpPr>
          <p:cNvPr id="3" name="Content Placeholder 2"/>
          <p:cNvSpPr>
            <a:spLocks noGrp="1"/>
          </p:cNvSpPr>
          <p:nvPr>
            <p:ph idx="1"/>
          </p:nvPr>
        </p:nvSpPr>
        <p:spPr/>
        <p:txBody>
          <a:bodyPr>
            <a:normAutofit lnSpcReduction="10000"/>
          </a:bodyPr>
          <a:lstStyle/>
          <a:p>
            <a:r>
              <a:rPr lang="en-US" dirty="0" smtClean="0"/>
              <a:t>Even if parents are aware of the why and how of ABA, and even if they understand the importance of participation, there are often barriers to them doing so.</a:t>
            </a:r>
          </a:p>
          <a:p>
            <a:pPr marL="0" indent="0">
              <a:buNone/>
            </a:pPr>
            <a:r>
              <a:rPr lang="en-US" dirty="0"/>
              <a:t>	</a:t>
            </a:r>
            <a:r>
              <a:rPr lang="en-US" dirty="0" smtClean="0"/>
              <a:t>“I am afraid I will do the wrong thing.”</a:t>
            </a:r>
          </a:p>
          <a:p>
            <a:pPr marL="0" indent="0">
              <a:buNone/>
            </a:pPr>
            <a:r>
              <a:rPr lang="en-US" dirty="0"/>
              <a:t>	</a:t>
            </a:r>
            <a:r>
              <a:rPr lang="en-US" dirty="0" smtClean="0"/>
              <a:t>“I am overwhelmed and this is my only 	time to relax away from my child.”</a:t>
            </a:r>
          </a:p>
          <a:p>
            <a:pPr marL="0" indent="0">
              <a:buNone/>
            </a:pPr>
            <a:r>
              <a:rPr lang="en-US" smtClean="0"/>
              <a:t>	“I </a:t>
            </a:r>
            <a:r>
              <a:rPr lang="en-US" dirty="0" smtClean="0"/>
              <a:t>am afraid the team members will judge 	</a:t>
            </a:r>
            <a:r>
              <a:rPr lang="en-US" smtClean="0"/>
              <a:t>my parenting.”</a:t>
            </a:r>
            <a:endParaRPr lang="en-US" dirty="0"/>
          </a:p>
        </p:txBody>
      </p:sp>
    </p:spTree>
    <p:extLst>
      <p:ext uri="{BB962C8B-B14F-4D97-AF65-F5344CB8AC3E}">
        <p14:creationId xmlns:p14="http://schemas.microsoft.com/office/powerpoint/2010/main" val="406839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 afraid that team members will judge my parenting.”</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 written explanation of boundaries and confidentiality to parents and team members</a:t>
            </a:r>
          </a:p>
          <a:p>
            <a:r>
              <a:rPr lang="en-US" dirty="0" smtClean="0"/>
              <a:t>Maintain strict confidentiality and respect for families – never speak of a family in another home</a:t>
            </a:r>
          </a:p>
          <a:p>
            <a:r>
              <a:rPr lang="en-US" dirty="0" smtClean="0"/>
              <a:t>Make sure all team members are aware of procedures for addressing concerns.  Concerns should be spoken of with the senior therapist and/or psychologist outside of the home.  Line staff NEVER speak of the family to one another.</a:t>
            </a:r>
            <a:endParaRPr lang="en-US" dirty="0"/>
          </a:p>
        </p:txBody>
      </p:sp>
    </p:spTree>
    <p:extLst>
      <p:ext uri="{BB962C8B-B14F-4D97-AF65-F5344CB8AC3E}">
        <p14:creationId xmlns:p14="http://schemas.microsoft.com/office/powerpoint/2010/main" val="3590194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 overwhelmed, and this is the only time I have to not be focused on my child”</a:t>
            </a:r>
            <a:endParaRPr lang="en-US" dirty="0"/>
          </a:p>
        </p:txBody>
      </p:sp>
      <p:sp>
        <p:nvSpPr>
          <p:cNvPr id="3" name="Content Placeholder 2"/>
          <p:cNvSpPr>
            <a:spLocks noGrp="1"/>
          </p:cNvSpPr>
          <p:nvPr>
            <p:ph idx="1"/>
          </p:nvPr>
        </p:nvSpPr>
        <p:spPr/>
        <p:txBody>
          <a:bodyPr>
            <a:normAutofit lnSpcReduction="10000"/>
          </a:bodyPr>
          <a:lstStyle/>
          <a:p>
            <a:r>
              <a:rPr lang="en-US" dirty="0" smtClean="0"/>
              <a:t>Work ABA techniques into natural settings and encourage parent to record data or allow a therapist to do so.</a:t>
            </a:r>
          </a:p>
          <a:p>
            <a:r>
              <a:rPr lang="en-US" dirty="0" smtClean="0"/>
              <a:t>Create clear, consistent boundaries and defined therapist roles.</a:t>
            </a:r>
          </a:p>
          <a:p>
            <a:r>
              <a:rPr lang="en-US" dirty="0" smtClean="0"/>
              <a:t>Encourage participation of all adult family members, and even siblings in some cases.</a:t>
            </a:r>
          </a:p>
          <a:p>
            <a:r>
              <a:rPr lang="en-US" dirty="0" smtClean="0"/>
              <a:t>Work with family to address possibly stressful behaviors at home and in the community</a:t>
            </a:r>
          </a:p>
          <a:p>
            <a:endParaRPr lang="en-US" dirty="0"/>
          </a:p>
        </p:txBody>
      </p:sp>
    </p:spTree>
    <p:extLst>
      <p:ext uri="{BB962C8B-B14F-4D97-AF65-F5344CB8AC3E}">
        <p14:creationId xmlns:p14="http://schemas.microsoft.com/office/powerpoint/2010/main" val="251408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am afraid that I will do the wrong thing”</a:t>
            </a:r>
            <a:endParaRPr lang="en-US" dirty="0"/>
          </a:p>
        </p:txBody>
      </p:sp>
      <p:sp>
        <p:nvSpPr>
          <p:cNvPr id="3" name="Content Placeholder 2"/>
          <p:cNvSpPr>
            <a:spLocks noGrp="1"/>
          </p:cNvSpPr>
          <p:nvPr>
            <p:ph idx="1"/>
          </p:nvPr>
        </p:nvSpPr>
        <p:spPr/>
        <p:txBody>
          <a:bodyPr>
            <a:normAutofit lnSpcReduction="10000"/>
          </a:bodyPr>
          <a:lstStyle/>
          <a:p>
            <a:r>
              <a:rPr lang="en-US" dirty="0" smtClean="0"/>
              <a:t>Assure parent that everybody makes mistakes, including seasoned professionals.  That’s why it is so important to work as a team</a:t>
            </a:r>
          </a:p>
          <a:p>
            <a:r>
              <a:rPr lang="en-US" dirty="0" smtClean="0"/>
              <a:t>Allow parents to play the role of the therapist.  If the parent is comfortable, videotape some parent-run sessions.</a:t>
            </a:r>
          </a:p>
          <a:p>
            <a:r>
              <a:rPr lang="en-US" dirty="0" smtClean="0"/>
              <a:t>Encourage parents to participate in the child- specific training of every therapist who joins the team</a:t>
            </a:r>
          </a:p>
          <a:p>
            <a:pPr marL="0" indent="0">
              <a:buNone/>
            </a:pPr>
            <a:endParaRPr lang="en-US" dirty="0"/>
          </a:p>
        </p:txBody>
      </p:sp>
    </p:spTree>
    <p:extLst>
      <p:ext uri="{BB962C8B-B14F-4D97-AF65-F5344CB8AC3E}">
        <p14:creationId xmlns:p14="http://schemas.microsoft.com/office/powerpoint/2010/main" val="2541071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TotalTime>
  <Words>597</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Involving Parents and Ensuring Confidence</vt:lpstr>
      <vt:lpstr>  Who is the Parent? </vt:lpstr>
      <vt:lpstr>Head, Hands, Heart</vt:lpstr>
      <vt:lpstr>Head</vt:lpstr>
      <vt:lpstr>Hands</vt:lpstr>
      <vt:lpstr>Heart</vt:lpstr>
      <vt:lpstr>“I’m afraid that team members will judge my parenting.” </vt:lpstr>
      <vt:lpstr>“I’m overwhelmed, and this is the only time I have to not be focused on my child”</vt:lpstr>
      <vt:lpstr>“I am afraid that I will do the wrong thing”</vt:lpstr>
      <vt:lpstr>Additional Strategies for Assuring Confidence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Involving Parents and Ensuring Confidence</dc:title>
  <dc:creator>Colleen</dc:creator>
  <cp:lastModifiedBy>Colleen</cp:lastModifiedBy>
  <cp:revision>12</cp:revision>
  <dcterms:created xsi:type="dcterms:W3CDTF">2012-03-03T21:01:06Z</dcterms:created>
  <dcterms:modified xsi:type="dcterms:W3CDTF">2012-03-05T03:05:34Z</dcterms:modified>
</cp:coreProperties>
</file>